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C0B3F-1CD0-4602-BD1A-DAE5DBCBABAA}" v="2673" dt="2026-06-30T16:34:09.211"/>
    <p1510:client id="{2FE86C9B-6A26-3321-6A8E-64939226B931}" v="546" dt="2026-06-30T14:18:04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29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4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87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79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17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519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7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1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2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1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97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0" r:id="rId6"/>
    <p:sldLayoutId id="2147483736" r:id="rId7"/>
    <p:sldLayoutId id="2147483737" r:id="rId8"/>
    <p:sldLayoutId id="2147483738" r:id="rId9"/>
    <p:sldLayoutId id="2147483739" r:id="rId10"/>
    <p:sldLayoutId id="21474837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3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cjung@tcsg.edu" TargetMode="External"/><Relationship Id="rId4" Type="http://schemas.openxmlformats.org/officeDocument/2006/relationships/hyperlink" Target="mailto:bbowen@tcsg.ed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tcsg.smapply.io/prog/georgia_college_and_career_academies_project_gccap_-_1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644" y="1357554"/>
            <a:ext cx="6950002" cy="190801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dirty="0">
                <a:solidFill>
                  <a:schemeClr val="accent3">
                    <a:lumMod val="76000"/>
                  </a:schemeClr>
                </a:solidFill>
              </a:rPr>
              <a:t>GCCAP 19 </a:t>
            </a:r>
            <a:br>
              <a:rPr lang="en-US" b="1" dirty="0"/>
            </a:br>
            <a:r>
              <a:rPr lang="en-US" b="1">
                <a:solidFill>
                  <a:schemeClr val="accent3">
                    <a:lumMod val="76000"/>
                  </a:schemeClr>
                </a:solidFill>
              </a:rPr>
              <a:t>Grant Roll-Out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556" y="2444795"/>
            <a:ext cx="3685805" cy="8473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solidFill>
                  <a:schemeClr val="tx1">
                    <a:lumMod val="85000"/>
                    <a:lumOff val="15000"/>
                  </a:schemeClr>
                </a:solidFill>
              </a:rPr>
              <a:t>Friday, July 17, 2026</a:t>
            </a:r>
          </a:p>
          <a:p>
            <a:r>
              <a:rPr lang="en-US" sz="1800">
                <a:solidFill>
                  <a:schemeClr val="tx1">
                    <a:lumMod val="85000"/>
                    <a:lumOff val="15000"/>
                  </a:schemeClr>
                </a:solidFill>
              </a:rPr>
              <a:t>9:00 am – 10:00 am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6B7C052-4924-9538-3C1A-ADC1FD4D95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10" r="9495" b="-7"/>
          <a:stretch>
            <a:fillRect/>
          </a:stretch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7F4EA8A-450D-BFF8-0C37-5A65C8A02764}"/>
              </a:ext>
            </a:extLst>
          </p:cNvPr>
          <p:cNvSpPr txBox="1">
            <a:spLocks/>
          </p:cNvSpPr>
          <p:nvPr/>
        </p:nvSpPr>
        <p:spPr>
          <a:xfrm>
            <a:off x="384628" y="3681867"/>
            <a:ext cx="6357257" cy="1706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Loretta McQueen, Coordinator</a:t>
            </a:r>
            <a:endParaRPr lang="en-US" b="1" dirty="0"/>
          </a:p>
          <a:p>
            <a:r>
              <a:rPr lang="en-US" b="1" dirty="0"/>
              <a:t>Office of College and Career </a:t>
            </a:r>
            <a:r>
              <a:rPr lang="en-US" b="1"/>
              <a:t>Academies</a:t>
            </a:r>
            <a:endParaRPr lang="en-US" b="1" dirty="0"/>
          </a:p>
        </p:txBody>
      </p:sp>
      <p:pic>
        <p:nvPicPr>
          <p:cNvPr id="8" name="Picture 7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981529B8-73E3-199A-0523-0932584B32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4" t="10687" r="13298" b="1527"/>
          <a:stretch>
            <a:fillRect/>
          </a:stretch>
        </p:blipFill>
        <p:spPr>
          <a:xfrm>
            <a:off x="3170011" y="5868555"/>
            <a:ext cx="4751334" cy="829814"/>
          </a:xfrm>
          <a:prstGeom prst="rect">
            <a:avLst/>
          </a:prstGeom>
        </p:spPr>
      </p:pic>
      <p:pic>
        <p:nvPicPr>
          <p:cNvPr id="11" name="Picture 10" descr="A logo for a college&#10;&#10;AI-generated content may be incorrect.">
            <a:extLst>
              <a:ext uri="{FF2B5EF4-FFF2-40B4-BE49-F238E27FC236}">
                <a16:creationId xmlns:a16="http://schemas.microsoft.com/office/drawing/2014/main" id="{FC825C23-D475-2EFE-A262-297C18588C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77" t="8108" r="-297" b="1044"/>
          <a:stretch>
            <a:fillRect/>
          </a:stretch>
        </p:blipFill>
        <p:spPr>
          <a:xfrm>
            <a:off x="341681" y="5699352"/>
            <a:ext cx="2442484" cy="100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5BB03-67EB-A505-342E-CF8877F17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3CE0-9897-A2E3-833E-39495D20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Facilities Funding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B518D-A439-FC6D-AF6F-FE3A85885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994" y="1917700"/>
            <a:ext cx="6606419" cy="3450651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>
                <a:highlight>
                  <a:srgbClr val="FFFF00"/>
                </a:highlight>
              </a:rPr>
              <a:t>Allowable Facilities:</a:t>
            </a:r>
            <a:endParaRPr lang="en-US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Lease Property for CCA</a:t>
            </a:r>
            <a:endParaRPr lang="en-US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Renovate State-owned property</a:t>
            </a:r>
            <a:endParaRPr lang="en-US" b="1" dirty="0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Build New Building on state-owned property</a:t>
            </a:r>
            <a:endParaRPr lang="en-US" b="1" dirty="0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Renovate school district-owned property</a:t>
            </a:r>
            <a:endParaRPr lang="en-US" b="1" dirty="0"/>
          </a:p>
          <a:p>
            <a:pPr>
              <a:buFont typeface="Wingdings" panose="020F0502020204030204" pitchFamily="34" charset="0"/>
              <a:buChar char="ü"/>
            </a:pPr>
            <a:r>
              <a:rPr lang="en-US" b="1" dirty="0"/>
              <a:t>Build new building on school </a:t>
            </a:r>
            <a:r>
              <a:rPr lang="en-US" b="1"/>
              <a:t>district-owned property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3B65F1-0619-9114-CE3E-F19D47D32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6572" y="5372100"/>
            <a:ext cx="4400249" cy="961452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algn="ctr"/>
            <a:r>
              <a:rPr lang="en-US" b="1" u="sng">
                <a:highlight>
                  <a:srgbClr val="FFFF00"/>
                </a:highlight>
              </a:rPr>
              <a:t>Non-Allowable Funds Usage:</a:t>
            </a:r>
          </a:p>
          <a:p>
            <a:r>
              <a:rPr lang="en-US" sz="2800"/>
              <a:t>Mobile units</a:t>
            </a:r>
          </a:p>
        </p:txBody>
      </p:sp>
      <p:pic>
        <p:nvPicPr>
          <p:cNvPr id="8" name="Picture 7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71D03124-79B8-5B13-1B6F-1FC01E2EA6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4" t="10687" r="13298" b="1527"/>
          <a:stretch>
            <a:fillRect/>
          </a:stretch>
        </p:blipFill>
        <p:spPr>
          <a:xfrm>
            <a:off x="7662182" y="5563754"/>
            <a:ext cx="4402992" cy="829814"/>
          </a:xfrm>
          <a:prstGeom prst="rect">
            <a:avLst/>
          </a:prstGeom>
        </p:spPr>
      </p:pic>
      <p:pic>
        <p:nvPicPr>
          <p:cNvPr id="10" name="Picture 9" descr="A logo for a college&#10;&#10;AI-generated content may be incorrect.">
            <a:extLst>
              <a:ext uri="{FF2B5EF4-FFF2-40B4-BE49-F238E27FC236}">
                <a16:creationId xmlns:a16="http://schemas.microsoft.com/office/drawing/2014/main" id="{4E9B1B05-2940-71B8-3C30-4509F55A17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7" t="8108" r="-297" b="1044"/>
          <a:stretch>
            <a:fillRect/>
          </a:stretch>
        </p:blipFill>
        <p:spPr>
          <a:xfrm>
            <a:off x="5581339" y="5561465"/>
            <a:ext cx="2079627" cy="8181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95C81F-DC11-F26C-4685-5717E4EF5849}"/>
              </a:ext>
            </a:extLst>
          </p:cNvPr>
          <p:cNvSpPr txBox="1"/>
          <p:nvPr/>
        </p:nvSpPr>
        <p:spPr>
          <a:xfrm>
            <a:off x="7128006" y="2244159"/>
            <a:ext cx="4620302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TCSG Facilities:  </a:t>
            </a:r>
          </a:p>
          <a:p>
            <a:r>
              <a:rPr lang="en-US" sz="1400" b="1">
                <a:solidFill>
                  <a:srgbClr val="1F4E7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Brendan Bowen</a:t>
            </a:r>
          </a:p>
          <a:p>
            <a:r>
              <a:rPr lang="en-US" sz="1400" i="1">
                <a:solidFill>
                  <a:srgbClr val="1F4E7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Assistant Commissioner</a:t>
            </a:r>
            <a:endParaRPr lang="en-US" sz="1400"/>
          </a:p>
          <a:p>
            <a:r>
              <a:rPr lang="en-US" sz="1400">
                <a:solidFill>
                  <a:srgbClr val="1F4E7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Office of Capital Planning and Facilities</a:t>
            </a:r>
            <a:endParaRPr lang="en-US" sz="1400"/>
          </a:p>
          <a:p>
            <a:r>
              <a:rPr lang="en-US" sz="1400" u="sng" dirty="0">
                <a:solidFill>
                  <a:srgbClr val="1F4E7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hlinkClick r:id="rId4"/>
              </a:rPr>
              <a:t>bbowen@tcsg.edu</a:t>
            </a:r>
            <a:r>
              <a:rPr lang="en-US" sz="1400">
                <a:solidFill>
                  <a:srgbClr val="1F4E79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 |  404.679.2925 (O)  |  404.606.2384 (M)</a:t>
            </a:r>
            <a:endParaRPr lang="en-US" sz="1400"/>
          </a:p>
          <a:p>
            <a:endParaRPr lang="en-US" sz="1400" dirty="0">
              <a:solidFill>
                <a:srgbClr val="1F4E79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r>
              <a:rPr lang="en-US" sz="1400" b="1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Chang W. Jung</a:t>
            </a:r>
            <a:endParaRPr lang="en-US" sz="1400"/>
          </a:p>
          <a:p>
            <a:r>
              <a:rPr lang="en-US" sz="1400" i="1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Associate Director of Real Estate and Planning</a:t>
            </a:r>
            <a:endParaRPr lang="en-US" sz="1400"/>
          </a:p>
          <a:p>
            <a:r>
              <a:rPr lang="en-US" sz="1400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Office of Capital Planning and Facilities</a:t>
            </a:r>
            <a:endParaRPr lang="en-US" sz="1400"/>
          </a:p>
          <a:p>
            <a:r>
              <a:rPr lang="en-US" sz="1400" dirty="0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404.679.1702 | </a:t>
            </a:r>
            <a:r>
              <a:rPr lang="en-US" sz="1400" u="sng" dirty="0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hlinkClick r:id="rId5"/>
              </a:rPr>
              <a:t>cjung@tcsg.edu</a:t>
            </a:r>
            <a:r>
              <a:rPr lang="en-US" sz="1400" dirty="0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| </a:t>
            </a:r>
            <a:r>
              <a:rPr lang="en-US" sz="1400" dirty="0" err="1">
                <a:solidFill>
                  <a:srgbClr val="1F497D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TCSG.ed</a:t>
            </a:r>
            <a:endParaRPr lang="en-US" sz="1400" dirty="0" err="1"/>
          </a:p>
          <a:p>
            <a:endParaRPr lang="en-US" sz="1400" dirty="0">
              <a:solidFill>
                <a:srgbClr val="1F4E79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03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5148B-7626-6EFC-7250-88599C74F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TCSG/OCCA Contacts</a:t>
            </a:r>
            <a:endParaRPr lang="en-US" dirty="0"/>
          </a:p>
        </p:txBody>
      </p:sp>
      <p:pic>
        <p:nvPicPr>
          <p:cNvPr id="9" name="Content Placeholder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E7C351B-C018-3E6A-ADB9-A77BFC01BC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7486" b="301"/>
          <a:stretch>
            <a:fillRect/>
          </a:stretch>
        </p:blipFill>
        <p:spPr>
          <a:xfrm>
            <a:off x="781671" y="2046227"/>
            <a:ext cx="4748818" cy="2395333"/>
          </a:xfrm>
          <a:prstGeom prst="rect">
            <a:avLst/>
          </a:prstGeom>
        </p:spPr>
      </p:pic>
      <p:pic>
        <p:nvPicPr>
          <p:cNvPr id="10" name="Content Placeholder 9" descr="A close-up of a text&#10;&#10;AI-generated content may be incorrect.">
            <a:extLst>
              <a:ext uri="{FF2B5EF4-FFF2-40B4-BE49-F238E27FC236}">
                <a16:creationId xmlns:a16="http://schemas.microsoft.com/office/drawing/2014/main" id="{3C2296A1-FC8C-D8AF-653E-B737FC7B37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20075" b="-290"/>
          <a:stretch>
            <a:fillRect/>
          </a:stretch>
        </p:blipFill>
        <p:spPr>
          <a:xfrm>
            <a:off x="6095787" y="2048495"/>
            <a:ext cx="4545154" cy="2514155"/>
          </a:xfrm>
          <a:prstGeom prst="rect">
            <a:avLst/>
          </a:prstGeom>
        </p:spPr>
      </p:pic>
      <p:pic>
        <p:nvPicPr>
          <p:cNvPr id="11" name="Picture 10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BCCAC17-C6AA-D995-4F93-4C198880BE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6698" b="-529"/>
          <a:stretch>
            <a:fillRect/>
          </a:stretch>
        </p:blipFill>
        <p:spPr>
          <a:xfrm>
            <a:off x="8369300" y="4689473"/>
            <a:ext cx="3369977" cy="1383418"/>
          </a:xfrm>
          <a:prstGeom prst="rect">
            <a:avLst/>
          </a:prstGeom>
        </p:spPr>
      </p:pic>
      <p:pic>
        <p:nvPicPr>
          <p:cNvPr id="13" name="Picture 12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772CC32C-B650-86E7-9823-7070C20FF5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34" t="10687" r="13298" b="1527"/>
          <a:stretch>
            <a:fillRect/>
          </a:stretch>
        </p:blipFill>
        <p:spPr>
          <a:xfrm>
            <a:off x="2284639" y="5520211"/>
            <a:ext cx="4402992" cy="829814"/>
          </a:xfrm>
          <a:prstGeom prst="rect">
            <a:avLst/>
          </a:prstGeom>
        </p:spPr>
      </p:pic>
      <p:pic>
        <p:nvPicPr>
          <p:cNvPr id="14" name="Picture 13" descr="A logo for a college&#10;&#10;AI-generated content may be incorrect.">
            <a:extLst>
              <a:ext uri="{FF2B5EF4-FFF2-40B4-BE49-F238E27FC236}">
                <a16:creationId xmlns:a16="http://schemas.microsoft.com/office/drawing/2014/main" id="{B7DCD42D-D750-29DA-F3BB-00A29B1F5BB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62" t="8064" r="-671" b="806"/>
          <a:stretch>
            <a:fillRect/>
          </a:stretch>
        </p:blipFill>
        <p:spPr>
          <a:xfrm>
            <a:off x="46659" y="5520227"/>
            <a:ext cx="2091536" cy="83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7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08B0-411B-AD85-31ED-D6FF4CCD6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Overview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D88ED-B550-3FB1-A2EC-896BC2559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595" y="2079172"/>
            <a:ext cx="4201885" cy="2345749"/>
          </a:xfrm>
        </p:spPr>
        <p:txBody>
          <a:bodyPr vert="horz" lIns="0" tIns="45720" rIns="0" bIns="45720" rtlCol="0" anchor="t">
            <a:no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/>
              <a:t>Over $174.5M awarded/invested through legislation</a:t>
            </a:r>
            <a:endParaRPr lang="en-US" dirty="0"/>
          </a:p>
          <a:p>
            <a:pPr>
              <a:buFont typeface="Arial" panose="020F0502020204030204" pitchFamily="34" charset="0"/>
              <a:buChar char="•"/>
            </a:pPr>
            <a:r>
              <a:rPr lang="en-US"/>
              <a:t>60 total awarded Academies</a:t>
            </a:r>
            <a:endParaRPr lang="en-US" dirty="0"/>
          </a:p>
          <a:p>
            <a:pPr>
              <a:buFont typeface="Arial" panose="020F0502020204030204" pitchFamily="34" charset="0"/>
              <a:buChar char="•"/>
            </a:pPr>
            <a:r>
              <a:rPr lang="en-US"/>
              <a:t>$3M total available for Construction/Renovation</a:t>
            </a:r>
            <a:endParaRPr lang="en-US" dirty="0"/>
          </a:p>
          <a:p>
            <a:pPr>
              <a:buFont typeface="Arial" panose="020F0502020204030204" pitchFamily="34" charset="0"/>
              <a:buChar char="•"/>
            </a:pPr>
            <a:r>
              <a:rPr lang="en-US" dirty="0"/>
              <a:t>$100K available in Cash/Services for </a:t>
            </a:r>
            <a:r>
              <a:rPr lang="en-US"/>
              <a:t>start-up</a:t>
            </a:r>
            <a:r>
              <a:rPr lang="en-US" dirty="0"/>
              <a:t> operations</a:t>
            </a:r>
          </a:p>
          <a:p>
            <a:pPr>
              <a:buFont typeface="Arial" panose="020F050202020403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A logo for a college&#10;&#10;AI-generated content may be incorrect.">
            <a:extLst>
              <a:ext uri="{FF2B5EF4-FFF2-40B4-BE49-F238E27FC236}">
                <a16:creationId xmlns:a16="http://schemas.microsoft.com/office/drawing/2014/main" id="{5458B2BA-615D-AE81-3DD7-F62FF9F951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77" t="8108" r="-297" b="1044"/>
          <a:stretch>
            <a:fillRect/>
          </a:stretch>
        </p:blipFill>
        <p:spPr>
          <a:xfrm>
            <a:off x="596" y="5648551"/>
            <a:ext cx="2007056" cy="723824"/>
          </a:xfrm>
          <a:prstGeom prst="rect">
            <a:avLst/>
          </a:prstGeom>
        </p:spPr>
      </p:pic>
      <p:pic>
        <p:nvPicPr>
          <p:cNvPr id="7" name="Picture 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4BC20C25-353B-253D-7994-EB5800A03A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4" t="10687" r="13298" b="1527"/>
          <a:stretch>
            <a:fillRect/>
          </a:stretch>
        </p:blipFill>
        <p:spPr>
          <a:xfrm>
            <a:off x="2320925" y="5658097"/>
            <a:ext cx="4105449" cy="720957"/>
          </a:xfrm>
          <a:prstGeom prst="rect">
            <a:avLst/>
          </a:prstGeom>
        </p:spPr>
      </p:pic>
      <p:pic>
        <p:nvPicPr>
          <p:cNvPr id="10" name="Picture 9" descr="A map of georgia with red stars&#10;&#10;AI-generated content may be incorrect.">
            <a:extLst>
              <a:ext uri="{FF2B5EF4-FFF2-40B4-BE49-F238E27FC236}">
                <a16:creationId xmlns:a16="http://schemas.microsoft.com/office/drawing/2014/main" id="{603CC7D8-9BD9-FCD7-5A72-1CB9BEC1E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143" y="278039"/>
            <a:ext cx="5188856" cy="609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84AC0-D1A0-E590-F262-C428E9EAB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C205B-599E-C134-6502-7FE8F8BB0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Solicitation for Grant Application (SGA)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A54B0-807F-1264-E876-3559F62A6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167" y="2253344"/>
            <a:ext cx="5145311" cy="2345749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u="sng"/>
              <a:t>Award Information</a:t>
            </a: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/>
              <a:t>1 Grant to be awarded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/>
              <a:t>$3M for Construction/Renovation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/>
              <a:t>$100K for Operations/Services</a:t>
            </a:r>
            <a:endParaRPr lang="en-US" sz="2000" dirty="0"/>
          </a:p>
          <a:p>
            <a:pPr marL="0" indent="0">
              <a:buNone/>
            </a:pPr>
            <a:r>
              <a:rPr lang="en-US" sz="2000" b="1" u="sng"/>
              <a:t>Eligibility Information</a:t>
            </a: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/>
              <a:t>Technical School/School</a:t>
            </a:r>
            <a:r>
              <a:rPr lang="en-US" sz="2000" dirty="0"/>
              <a:t> District Partnership</a:t>
            </a:r>
          </a:p>
          <a:p>
            <a:pPr>
              <a:buFont typeface="Wingdings" panose="020F0502020204030204" pitchFamily="34" charset="0"/>
              <a:buChar char="ü"/>
            </a:pPr>
            <a:endParaRPr lang="en-US" sz="2000" dirty="0"/>
          </a:p>
          <a:p>
            <a:pPr>
              <a:buFont typeface="Wingdings" panose="020F0502020204030204" pitchFamily="34" charset="0"/>
              <a:buChar char="ü"/>
            </a:pPr>
            <a:endParaRPr lang="en-US" dirty="0"/>
          </a:p>
        </p:txBody>
      </p:sp>
      <p:pic>
        <p:nvPicPr>
          <p:cNvPr id="5" name="Picture 4" descr="A logo for a college&#10;&#10;AI-generated content may be incorrect.">
            <a:extLst>
              <a:ext uri="{FF2B5EF4-FFF2-40B4-BE49-F238E27FC236}">
                <a16:creationId xmlns:a16="http://schemas.microsoft.com/office/drawing/2014/main" id="{616CDBDE-C4A6-5B1B-B08A-9160703563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77" t="8108" r="-297" b="1044"/>
          <a:stretch>
            <a:fillRect/>
          </a:stretch>
        </p:blipFill>
        <p:spPr>
          <a:xfrm>
            <a:off x="2409967" y="5546951"/>
            <a:ext cx="2188484" cy="839938"/>
          </a:xfrm>
          <a:prstGeom prst="rect">
            <a:avLst/>
          </a:prstGeom>
        </p:spPr>
      </p:pic>
      <p:pic>
        <p:nvPicPr>
          <p:cNvPr id="7" name="Picture 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8EBF9516-FDF8-2FDD-1905-F1C1526A2A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4" t="10687" r="13298" b="1527"/>
          <a:stretch>
            <a:fillRect/>
          </a:stretch>
        </p:blipFill>
        <p:spPr>
          <a:xfrm>
            <a:off x="4701268" y="5549240"/>
            <a:ext cx="4751334" cy="82981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C93711-E3C8-A2E0-F656-C57B414595CB}"/>
              </a:ext>
            </a:extLst>
          </p:cNvPr>
          <p:cNvSpPr txBox="1">
            <a:spLocks/>
          </p:cNvSpPr>
          <p:nvPr/>
        </p:nvSpPr>
        <p:spPr>
          <a:xfrm>
            <a:off x="5785395" y="2253344"/>
            <a:ext cx="5733140" cy="234574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u="sng"/>
              <a:t>Application Information</a:t>
            </a:r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/>
              <a:t>Part I:  Cost/Budget Proposal</a:t>
            </a:r>
            <a:endParaRPr lang="en-US"/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 dirty="0"/>
              <a:t>Part II:  Technical </a:t>
            </a:r>
            <a:r>
              <a:rPr lang="en-US" sz="2000"/>
              <a:t>Programmatic Proposal Narrative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 dirty="0"/>
              <a:t>Part III: </a:t>
            </a:r>
            <a:r>
              <a:rPr lang="en-US" sz="2000" err="1"/>
              <a:t>Detai</a:t>
            </a:r>
            <a:r>
              <a:rPr lang="en-US" sz="2000"/>
              <a:t>led information in Support of Part II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ü"/>
            </a:pPr>
            <a:r>
              <a:rPr lang="en-US" sz="2000" dirty="0"/>
              <a:t>Part IV:  </a:t>
            </a:r>
            <a:r>
              <a:rPr lang="en-US" sz="2000" err="1"/>
              <a:t>Additiona</a:t>
            </a:r>
            <a:r>
              <a:rPr lang="en-US" sz="2000"/>
              <a:t>l Documentation and Materials</a:t>
            </a:r>
            <a:endParaRPr lang="en-US" sz="2000" dirty="0"/>
          </a:p>
          <a:p>
            <a:pPr>
              <a:buFont typeface="Wingdings" panose="020F0502020204030204" pitchFamily="34" charset="0"/>
              <a:buChar char="ü"/>
            </a:pPr>
            <a:endParaRPr lang="en-US" sz="2000" dirty="0"/>
          </a:p>
          <a:p>
            <a:pPr>
              <a:buFont typeface="Wingdings" panose="020F0502020204030204" pitchFamily="34" charset="0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785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4106B-2467-59F2-1072-730A88F82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DEFA0-E39C-2D79-0C07-5B008C674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Solicitation for Grant Application (SGA)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98A85-39BA-F85A-BAC3-6D3D8E318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10" y="1912258"/>
            <a:ext cx="11154225" cy="2345749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u="sng"/>
              <a:t>GCCA Certification Specifics: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 dirty="0"/>
              <a:t>GCCA Certification (SB348) (OCGA 20-4-37) - An accountability measure that partners TCSG &amp; DOE to align towards Performance Contract Renewal, flexibility, and general Academy enhan</a:t>
            </a:r>
            <a:r>
              <a:rPr lang="en-US" sz="2000"/>
              <a:t>cements.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 dirty="0"/>
              <a:t>Certification Assurance – Agree to participate in GCCA certification processes and si</a:t>
            </a:r>
            <a:r>
              <a:rPr lang="en-US" sz="2000"/>
              <a:t>te visit reviews</a:t>
            </a:r>
            <a:endParaRPr lang="en-US" sz="2000" dirty="0"/>
          </a:p>
          <a:p>
            <a:pPr marL="0" indent="0">
              <a:buNone/>
            </a:pPr>
            <a:r>
              <a:rPr lang="en-US" sz="2000" b="1" u="sng"/>
              <a:t>Other Assurances: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 dirty="0"/>
              <a:t>GCCAN Participation (i.e. CEO meetings &amp; Board Trainings)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Construction/Renovations must be on government owned/controlled property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 dirty="0"/>
              <a:t>CEO position must be separate from </a:t>
            </a:r>
            <a:r>
              <a:rPr lang="en-US" sz="2000"/>
              <a:t>building administrator</a:t>
            </a:r>
            <a:r>
              <a:rPr lang="en-US" sz="2000" dirty="0"/>
              <a:t> (external)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 dirty="0"/>
              <a:t>Marketing Plan – website &amp; co-</a:t>
            </a:r>
            <a:r>
              <a:rPr lang="en-US" sz="2000" dirty="0" err="1"/>
              <a:t>signeage</a:t>
            </a:r>
            <a:r>
              <a:rPr lang="en-US" sz="2000" dirty="0"/>
              <a:t> with postsecondary partner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dirty="0"/>
          </a:p>
        </p:txBody>
      </p:sp>
      <p:pic>
        <p:nvPicPr>
          <p:cNvPr id="5" name="Picture 4" descr="A logo for a college&#10;&#10;AI-generated content may be incorrect.">
            <a:extLst>
              <a:ext uri="{FF2B5EF4-FFF2-40B4-BE49-F238E27FC236}">
                <a16:creationId xmlns:a16="http://schemas.microsoft.com/office/drawing/2014/main" id="{370A7E00-E1B0-4810-3BB0-A492FF5C3E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77" t="8108" r="-297" b="1044"/>
          <a:stretch>
            <a:fillRect/>
          </a:stretch>
        </p:blipFill>
        <p:spPr>
          <a:xfrm>
            <a:off x="9652596" y="4581751"/>
            <a:ext cx="2188484" cy="839938"/>
          </a:xfrm>
          <a:prstGeom prst="rect">
            <a:avLst/>
          </a:prstGeom>
        </p:spPr>
      </p:pic>
      <p:pic>
        <p:nvPicPr>
          <p:cNvPr id="7" name="Picture 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7849D2E8-8D2A-B4B8-3290-3E1D31251E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4" t="10687" r="13298" b="1527"/>
          <a:stretch>
            <a:fillRect/>
          </a:stretch>
        </p:blipFill>
        <p:spPr>
          <a:xfrm>
            <a:off x="7785553" y="5549240"/>
            <a:ext cx="4402992" cy="82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24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CE40F-77C7-8E93-5840-BF332A502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5478F-8373-099C-6264-74AB7DA0B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Solicitation for Grant Application (SGA)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A75E6-A3DA-39D0-F49C-BB89AE059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10" y="1912258"/>
            <a:ext cx="11154225" cy="2345749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u="sng"/>
              <a:t>Timeline &amp; KEY Dates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Application Open – June 30, 2026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Grant Orientation – July 17, 2026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Grant Submission – September 18, 2026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Applicant Site Visits – September/November</a:t>
            </a:r>
            <a:r>
              <a:rPr lang="en-US" sz="2000" dirty="0"/>
              <a:t> 2026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Formal Interviews/Presentations - Week of</a:t>
            </a:r>
            <a:r>
              <a:rPr lang="en-US" sz="2000" dirty="0"/>
              <a:t> </a:t>
            </a:r>
            <a:r>
              <a:rPr lang="en-US" sz="2000"/>
              <a:t>November</a:t>
            </a:r>
            <a:r>
              <a:rPr lang="en-US" sz="2000" dirty="0"/>
              <a:t> 16th, 2026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/>
              <a:t>Award Announcement – December 3, 2026 (TCSG State Board Meeting)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r>
              <a:rPr lang="en-US" sz="2000" dirty="0"/>
              <a:t>Awardees Next Steps </a:t>
            </a:r>
            <a:r>
              <a:rPr lang="en-US" sz="2000"/>
              <a:t>Webinar – January 2027</a:t>
            </a: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dirty="0"/>
          </a:p>
        </p:txBody>
      </p:sp>
      <p:pic>
        <p:nvPicPr>
          <p:cNvPr id="5" name="Picture 4" descr="A logo for a college&#10;&#10;AI-generated content may be incorrect.">
            <a:extLst>
              <a:ext uri="{FF2B5EF4-FFF2-40B4-BE49-F238E27FC236}">
                <a16:creationId xmlns:a16="http://schemas.microsoft.com/office/drawing/2014/main" id="{1C27D51A-C8F5-34BE-74C1-19D37EF8A6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77" t="8108" r="-297" b="1044"/>
          <a:stretch>
            <a:fillRect/>
          </a:stretch>
        </p:blipFill>
        <p:spPr>
          <a:xfrm>
            <a:off x="9652596" y="4581751"/>
            <a:ext cx="2188484" cy="839938"/>
          </a:xfrm>
          <a:prstGeom prst="rect">
            <a:avLst/>
          </a:prstGeom>
        </p:spPr>
      </p:pic>
      <p:pic>
        <p:nvPicPr>
          <p:cNvPr id="7" name="Picture 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23C45D48-EF98-9644-6D7D-C3020552E1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4" t="10687" r="13298" b="1527"/>
          <a:stretch>
            <a:fillRect/>
          </a:stretch>
        </p:blipFill>
        <p:spPr>
          <a:xfrm>
            <a:off x="7785553" y="5549240"/>
            <a:ext cx="4402992" cy="82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7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49358-6DB2-5593-733C-EDCB14BE7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0AB8A-B038-6038-9828-32B0A791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Solicitation for Grant Application (SGA) Details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4393D-65A4-42CF-B2BE-55F648BB5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853" y="1912258"/>
            <a:ext cx="11422739" cy="2345749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u="sng"/>
              <a:t>Application Portal &amp; Online Submission:</a:t>
            </a:r>
            <a:endParaRPr lang="en-US" sz="2000" b="1" u="sng" dirty="0"/>
          </a:p>
          <a:p>
            <a:pPr marL="0" indent="0">
              <a:buNone/>
            </a:pPr>
            <a:r>
              <a:rPr lang="en-US" sz="2000" dirty="0">
                <a:ea typeface="+mn-lt"/>
                <a:cs typeface="+mn-lt"/>
                <a:hlinkClick r:id="rId2"/>
              </a:rPr>
              <a:t>https://tcsg.smapply.io/prog/georgia_college_and_career_academies_project_gccap_-_19/</a:t>
            </a:r>
            <a:endParaRPr lang="en-US"/>
          </a:p>
          <a:p>
            <a:pPr marL="0" indent="0">
              <a:buNone/>
            </a:pPr>
            <a:r>
              <a:rPr lang="en-US" sz="2000" dirty="0"/>
              <a:t>Each partnership must identify ONE(1) person to manage </a:t>
            </a:r>
            <a:r>
              <a:rPr lang="en-US" sz="2000"/>
              <a:t>the online submission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This person will act as the main POC for setting up the application site and </a:t>
            </a:r>
            <a:r>
              <a:rPr lang="en-US" sz="2000"/>
              <a:t>serve as the keeper of the portal password and username</a:t>
            </a:r>
          </a:p>
          <a:p>
            <a:pPr marL="0" indent="0">
              <a:buNone/>
            </a:pPr>
            <a:r>
              <a:rPr lang="en-US" sz="2000"/>
              <a:t>The GCCAP 19 Grant Application packet is embedded on the landing page and can be </a:t>
            </a:r>
            <a:r>
              <a:rPr lang="en-US" sz="2000" dirty="0"/>
              <a:t>downloaded</a:t>
            </a:r>
          </a:p>
          <a:p>
            <a:pPr marL="342900" indent="-342900">
              <a:buFont typeface="Wingdings" panose="020F0502020204030204" pitchFamily="34" charset="0"/>
              <a:buChar char="Ø"/>
            </a:pPr>
            <a:endParaRPr lang="en-US" sz="2000" dirty="0"/>
          </a:p>
          <a:p>
            <a:pPr marL="342900" indent="-342900">
              <a:buFont typeface="Wingdings" panose="020F0502020204030204" pitchFamily="34" charset="0"/>
              <a:buChar char="Ø"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dirty="0"/>
          </a:p>
        </p:txBody>
      </p:sp>
      <p:pic>
        <p:nvPicPr>
          <p:cNvPr id="5" name="Picture 4" descr="A logo for a college&#10;&#10;AI-generated content may be incorrect.">
            <a:extLst>
              <a:ext uri="{FF2B5EF4-FFF2-40B4-BE49-F238E27FC236}">
                <a16:creationId xmlns:a16="http://schemas.microsoft.com/office/drawing/2014/main" id="{E7D1BD15-94E2-FD09-948B-1A4AD258CF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7" t="8108" r="-297" b="1044"/>
          <a:stretch>
            <a:fillRect/>
          </a:stretch>
        </p:blipFill>
        <p:spPr>
          <a:xfrm>
            <a:off x="3157453" y="5568722"/>
            <a:ext cx="2079627" cy="818167"/>
          </a:xfrm>
          <a:prstGeom prst="rect">
            <a:avLst/>
          </a:prstGeom>
        </p:spPr>
      </p:pic>
      <p:pic>
        <p:nvPicPr>
          <p:cNvPr id="7" name="Picture 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B2ACDE89-690F-A6A4-7299-EBA1E0AE48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34" t="10687" r="13298" b="1527"/>
          <a:stretch>
            <a:fillRect/>
          </a:stretch>
        </p:blipFill>
        <p:spPr>
          <a:xfrm>
            <a:off x="5238296" y="5563754"/>
            <a:ext cx="4402992" cy="82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9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49411-5947-06AD-E538-7149834C6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C6BF8-9B70-B0DF-EC61-5C85F8C64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Selection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5289C-3E2C-D3C8-A2C6-9862B8A08D3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sz="2000" dirty="0"/>
          </a:p>
          <a:p>
            <a:pPr>
              <a:buFont typeface="Wingdings" panose="020F0502020204030204" pitchFamily="34" charset="0"/>
              <a:buChar char="Ø"/>
            </a:pP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020065-FA56-B194-E1A6-7AD8E869DD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9544" y="2058387"/>
            <a:ext cx="5365450" cy="2910821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1" u="sng">
                <a:solidFill>
                  <a:srgbClr val="000000"/>
                </a:solidFill>
              </a:rPr>
              <a:t>Local On-site Feedback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00"/>
                </a:solidFill>
              </a:rPr>
              <a:t>Share reader scores/comments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00"/>
                </a:solidFill>
              </a:rPr>
              <a:t>Discuss CCA Partnership Roles &amp; Responsibilities 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 b="1" u="sng">
                <a:solidFill>
                  <a:srgbClr val="000000"/>
                </a:solidFill>
              </a:rPr>
              <a:t>Presentation Panel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rgbClr val="000000"/>
                </a:solidFill>
              </a:rPr>
              <a:t>Partnership invited to present as process capstone (location, date TBD) </a:t>
            </a:r>
          </a:p>
          <a:p>
            <a:endParaRPr lang="en-US" dirty="0"/>
          </a:p>
        </p:txBody>
      </p:sp>
      <p:pic>
        <p:nvPicPr>
          <p:cNvPr id="5" name="Picture 4" descr="A logo for a college&#10;&#10;AI-generated content may be incorrect.">
            <a:extLst>
              <a:ext uri="{FF2B5EF4-FFF2-40B4-BE49-F238E27FC236}">
                <a16:creationId xmlns:a16="http://schemas.microsoft.com/office/drawing/2014/main" id="{D46FFDCB-4767-686C-B523-798CDB620F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77" t="8108" r="-297" b="1044"/>
          <a:stretch>
            <a:fillRect/>
          </a:stretch>
        </p:blipFill>
        <p:spPr>
          <a:xfrm>
            <a:off x="3157453" y="5568722"/>
            <a:ext cx="2079627" cy="818167"/>
          </a:xfrm>
          <a:prstGeom prst="rect">
            <a:avLst/>
          </a:prstGeom>
        </p:spPr>
      </p:pic>
      <p:pic>
        <p:nvPicPr>
          <p:cNvPr id="7" name="Picture 6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BF9AADAC-04B3-FB39-9134-075A94DB1A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4" t="10687" r="13298" b="1527"/>
          <a:stretch>
            <a:fillRect/>
          </a:stretch>
        </p:blipFill>
        <p:spPr>
          <a:xfrm>
            <a:off x="5238296" y="5563754"/>
            <a:ext cx="4402992" cy="8298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1AE28-B784-4869-C53F-63C3A48B797C}"/>
              </a:ext>
            </a:extLst>
          </p:cNvPr>
          <p:cNvSpPr txBox="1"/>
          <p:nvPr/>
        </p:nvSpPr>
        <p:spPr>
          <a:xfrm>
            <a:off x="291219" y="2055567"/>
            <a:ext cx="4951399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u="sng"/>
              <a:t>Review</a:t>
            </a:r>
          </a:p>
          <a:p>
            <a:r>
              <a:rPr lang="en-US" dirty="0"/>
              <a:t>Eligi</a:t>
            </a:r>
            <a:r>
              <a:rPr lang="en-US"/>
              <a:t>bility</a:t>
            </a:r>
            <a:endParaRPr lang="en-US" dirty="0"/>
          </a:p>
          <a:p>
            <a:r>
              <a:rPr lang="en-US"/>
              <a:t>Meeting Application Requirements</a:t>
            </a:r>
          </a:p>
          <a:p>
            <a:endParaRPr lang="en-US" dirty="0"/>
          </a:p>
          <a:p>
            <a:r>
              <a:rPr lang="en-US" b="1" u="sng" dirty="0"/>
              <a:t>Team of </a:t>
            </a:r>
            <a:r>
              <a:rPr lang="en-US" b="1" u="sng"/>
              <a:t>Readers</a:t>
            </a:r>
            <a:endParaRPr lang="en-US" b="1" u="sng" dirty="0"/>
          </a:p>
          <a:p>
            <a:r>
              <a:rPr lang="en-US"/>
              <a:t>Rate Application inside of Portal – one reader per criteria</a:t>
            </a:r>
            <a:endParaRPr lang="en-US" dirty="0"/>
          </a:p>
          <a:p>
            <a:endParaRPr lang="en-US"/>
          </a:p>
          <a:p>
            <a:r>
              <a:rPr lang="en-US" b="1" u="sng"/>
              <a:t>Local</a:t>
            </a:r>
            <a:r>
              <a:rPr lang="en-US" b="1" u="sng" dirty="0"/>
              <a:t> On-site Feedback</a:t>
            </a:r>
          </a:p>
          <a:p>
            <a:r>
              <a:rPr lang="en-US"/>
              <a:t>Share reader scores/comments</a:t>
            </a:r>
          </a:p>
          <a:p>
            <a:r>
              <a:rPr lang="en-US"/>
              <a:t>Discuss CCA Partnership Roles &amp; Responsibilities 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77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F68FC-443A-A04E-DDFA-39E1C71A6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2413F-77A9-5EE5-623C-8C6C479F4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994" y="1917700"/>
            <a:ext cx="5851677" cy="3748193"/>
          </a:xfrm>
        </p:spPr>
        <p:txBody>
          <a:bodyPr vert="horz" lIns="0" tIns="45720" rIns="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>
                <a:highlight>
                  <a:srgbClr val="FFFF00"/>
                </a:highlight>
              </a:rPr>
              <a:t>2 </a:t>
            </a:r>
            <a:r>
              <a:rPr lang="en-US" b="1" u="sng">
                <a:highlight>
                  <a:srgbClr val="FFFF00"/>
                </a:highlight>
              </a:rPr>
              <a:t>Components of GCCAP Awards:</a:t>
            </a:r>
            <a:endParaRPr lang="en-US" b="1" u="sng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b="1"/>
              <a:t>Capital Outlay component (for construction and/or renovation)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/>
              <a:t>Finance through 20-year General Obligation bonds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/>
              <a:t>Assets</a:t>
            </a:r>
            <a:r>
              <a:rPr lang="en-US" dirty="0"/>
              <a:t> </a:t>
            </a:r>
            <a:r>
              <a:rPr lang="en-US"/>
              <a:t>must have useful life of at least 20 years</a:t>
            </a:r>
          </a:p>
          <a:p>
            <a:pPr marL="0" indent="0">
              <a:buNone/>
            </a:pPr>
            <a:r>
              <a:rPr lang="en-US" b="1"/>
              <a:t>Current</a:t>
            </a:r>
            <a:r>
              <a:rPr lang="en-US" b="1" dirty="0"/>
              <a:t> year operating funds component ( for start-up expenses) 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 dirty="0"/>
              <a:t>Financed </a:t>
            </a:r>
            <a:r>
              <a:rPr lang="en-US"/>
              <a:t>through current year state appropriations</a:t>
            </a:r>
          </a:p>
          <a:p>
            <a:pPr>
              <a:buFont typeface="Wingdings" panose="020F0502020204030204" pitchFamily="34" charset="0"/>
              <a:buChar char="Ø"/>
            </a:pPr>
            <a:r>
              <a:rPr lang="en-US" dirty="0"/>
              <a:t>Expenditures must serve the public purpose of the </a:t>
            </a:r>
            <a:r>
              <a:rPr lang="en-US"/>
              <a:t>appropriation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F6EC8-0FBF-89FF-80A8-BA65AB525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48915" y="2019300"/>
            <a:ext cx="4501850" cy="3748194"/>
          </a:xfrm>
        </p:spPr>
        <p:txBody>
          <a:bodyPr vert="horz" lIns="0" tIns="45720" rIns="0" bIns="45720" rtlCol="0" anchor="t">
            <a:normAutofit fontScale="85000" lnSpcReduction="20000"/>
          </a:bodyPr>
          <a:lstStyle/>
          <a:p>
            <a:pPr algn="ctr"/>
            <a:r>
              <a:rPr lang="en-US" b="1" u="sng"/>
              <a:t>Projects should be... </a:t>
            </a:r>
            <a:r>
              <a:rPr lang="en-US" b="1" i="1" u="sng"/>
              <a:t>Ready To Go!</a:t>
            </a:r>
            <a:endParaRPr lang="en-US"/>
          </a:p>
          <a:p>
            <a:pPr algn="ctr"/>
            <a:r>
              <a:rPr lang="en-US"/>
              <a:t>The state certifies that it has a "reasonable expectation" that projects funded will be completed within 3 years.</a:t>
            </a:r>
            <a:endParaRPr lang="en-US" dirty="0"/>
          </a:p>
          <a:p>
            <a:endParaRPr lang="en-US" dirty="0"/>
          </a:p>
          <a:p>
            <a:pPr algn="ctr"/>
            <a:r>
              <a:rPr lang="en-US" dirty="0"/>
              <a:t>5% spent of obli</a:t>
            </a:r>
            <a:r>
              <a:rPr lang="en-US"/>
              <a:t>gated within six months</a:t>
            </a:r>
            <a:endParaRPr lang="en-US" dirty="0"/>
          </a:p>
          <a:p>
            <a:pPr algn="ctr"/>
            <a:r>
              <a:rPr lang="en-US" dirty="0"/>
              <a:t>85% </a:t>
            </a:r>
            <a:r>
              <a:rPr lang="en-US"/>
              <a:t>spend within three years</a:t>
            </a:r>
            <a:endParaRPr lang="en-US" dirty="0"/>
          </a:p>
          <a:p>
            <a:pPr algn="ctr"/>
            <a:r>
              <a:rPr lang="en-US" dirty="0"/>
              <a:t>100% </a:t>
            </a:r>
            <a:r>
              <a:rPr lang="en-US"/>
              <a:t>spent within five years</a:t>
            </a:r>
            <a:endParaRPr lang="en-US" dirty="0"/>
          </a:p>
        </p:txBody>
      </p:sp>
      <p:pic>
        <p:nvPicPr>
          <p:cNvPr id="8" name="Picture 7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5EF17A84-BA3C-0265-EE67-E62B3D522D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4" t="10687" r="13298" b="1527"/>
          <a:stretch>
            <a:fillRect/>
          </a:stretch>
        </p:blipFill>
        <p:spPr>
          <a:xfrm>
            <a:off x="7662182" y="5563754"/>
            <a:ext cx="4402992" cy="829814"/>
          </a:xfrm>
          <a:prstGeom prst="rect">
            <a:avLst/>
          </a:prstGeom>
        </p:spPr>
      </p:pic>
      <p:pic>
        <p:nvPicPr>
          <p:cNvPr id="10" name="Picture 9" descr="A logo for a college&#10;&#10;AI-generated content may be incorrect.">
            <a:extLst>
              <a:ext uri="{FF2B5EF4-FFF2-40B4-BE49-F238E27FC236}">
                <a16:creationId xmlns:a16="http://schemas.microsoft.com/office/drawing/2014/main" id="{905009AE-BAD4-93B8-7530-A043500C97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7" t="8108" r="-297" b="1044"/>
          <a:stretch>
            <a:fillRect/>
          </a:stretch>
        </p:blipFill>
        <p:spPr>
          <a:xfrm>
            <a:off x="5581339" y="5561465"/>
            <a:ext cx="2079627" cy="8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9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E4CB2-7A86-FB05-7DCC-18B444137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78A8-746C-BB61-6553-DD4299FD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419A7-D5F2-65FE-2567-9BA170A80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994" y="1917700"/>
            <a:ext cx="5851677" cy="3748193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>
                <a:highlight>
                  <a:srgbClr val="FFFF00"/>
                </a:highlight>
              </a:rPr>
              <a:t>Allowable Funds Usage:</a:t>
            </a:r>
            <a:endParaRPr lang="en-US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Acquisition of land</a:t>
            </a:r>
            <a:endParaRPr lang="en-US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Construction of new buildings, renovation of existing buildings</a:t>
            </a:r>
            <a:endParaRPr lang="en-US" b="1" dirty="0"/>
          </a:p>
          <a:p>
            <a:pPr>
              <a:buFont typeface="Wingdings" panose="020F0502020204030204" pitchFamily="34" charset="0"/>
              <a:buChar char="ü"/>
            </a:pPr>
            <a:r>
              <a:rPr lang="en-US" b="1" dirty="0"/>
              <a:t>Professional services as design, engineering, </a:t>
            </a:r>
            <a:r>
              <a:rPr lang="en-US" b="1"/>
              <a:t>commissioning</a:t>
            </a:r>
            <a:endParaRPr lang="en-US" b="1" dirty="0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Initial landscaping</a:t>
            </a:r>
            <a:endParaRPr lang="en-US" b="1" dirty="0"/>
          </a:p>
          <a:p>
            <a:pPr>
              <a:buFont typeface="Wingdings" panose="020F0502020204030204" pitchFamily="34" charset="0"/>
              <a:buChar char="ü"/>
            </a:pPr>
            <a:r>
              <a:rPr lang="en-US" b="1"/>
              <a:t>Parking lots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F161F0-740C-4053-3F01-1BFA035AC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4801" y="2019300"/>
            <a:ext cx="5278363" cy="3341794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algn="ctr"/>
            <a:r>
              <a:rPr lang="en-US" b="1" u="sng">
                <a:highlight>
                  <a:srgbClr val="FFFF00"/>
                </a:highlight>
              </a:rPr>
              <a:t>Non-Allowable Funds Usage:</a:t>
            </a:r>
          </a:p>
          <a:p>
            <a:r>
              <a:rPr lang="en-US" sz="2800" dirty="0"/>
              <a:t>Personal services, Lease payments, Maintenance agreements for copiers or computers, Delectable/disposable items, Moving costs, Decorative items, </a:t>
            </a:r>
            <a:r>
              <a:rPr lang="en-US" sz="2800"/>
              <a:t>Repair and Maintenance items, Office supplies, Fuel oil, Termite inspections, Drug tests for employees, Annual fire inspections</a:t>
            </a:r>
            <a:endParaRPr lang="en-US" sz="2800" dirty="0"/>
          </a:p>
        </p:txBody>
      </p:sp>
      <p:pic>
        <p:nvPicPr>
          <p:cNvPr id="8" name="Picture 7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331932E0-0773-91AB-8CF2-CF190829ED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4" t="10687" r="13298" b="1527"/>
          <a:stretch>
            <a:fillRect/>
          </a:stretch>
        </p:blipFill>
        <p:spPr>
          <a:xfrm>
            <a:off x="7662182" y="5563754"/>
            <a:ext cx="4402992" cy="829814"/>
          </a:xfrm>
          <a:prstGeom prst="rect">
            <a:avLst/>
          </a:prstGeom>
        </p:spPr>
      </p:pic>
      <p:pic>
        <p:nvPicPr>
          <p:cNvPr id="10" name="Picture 9" descr="A logo for a college&#10;&#10;AI-generated content may be incorrect.">
            <a:extLst>
              <a:ext uri="{FF2B5EF4-FFF2-40B4-BE49-F238E27FC236}">
                <a16:creationId xmlns:a16="http://schemas.microsoft.com/office/drawing/2014/main" id="{C433BA48-7604-006D-49D5-A0D4028390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7" t="8108" r="-297" b="1044"/>
          <a:stretch>
            <a:fillRect/>
          </a:stretch>
        </p:blipFill>
        <p:spPr>
          <a:xfrm>
            <a:off x="5581339" y="5561465"/>
            <a:ext cx="2079627" cy="8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568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Garamon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RetrospectVTI</vt:lpstr>
      <vt:lpstr>GCCAP 19  Grant Roll-Out </vt:lpstr>
      <vt:lpstr>Project Overview</vt:lpstr>
      <vt:lpstr>Solicitation for Grant Application (SGA) Details</vt:lpstr>
      <vt:lpstr>Solicitation for Grant Application (SGA) Details</vt:lpstr>
      <vt:lpstr>Solicitation for Grant Application (SGA) Details</vt:lpstr>
      <vt:lpstr>Solicitation for Grant Application (SGA) Details</vt:lpstr>
      <vt:lpstr>Selection Process</vt:lpstr>
      <vt:lpstr>Funding</vt:lpstr>
      <vt:lpstr>Funding</vt:lpstr>
      <vt:lpstr>Facilities Funding</vt:lpstr>
      <vt:lpstr>TCSG/OCCA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585</cp:revision>
  <dcterms:created xsi:type="dcterms:W3CDTF">2026-06-30T13:54:48Z</dcterms:created>
  <dcterms:modified xsi:type="dcterms:W3CDTF">2026-06-30T16:36:02Z</dcterms:modified>
</cp:coreProperties>
</file>